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4"/>
  </p:notesMasterIdLst>
  <p:sldIdLst>
    <p:sldId id="256" r:id="rId2"/>
    <p:sldId id="261" r:id="rId3"/>
    <p:sldId id="289" r:id="rId4"/>
    <p:sldId id="262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7" r:id="rId22"/>
    <p:sldId id="306" r:id="rId23"/>
    <p:sldId id="316" r:id="rId24"/>
    <p:sldId id="308" r:id="rId25"/>
    <p:sldId id="325" r:id="rId26"/>
    <p:sldId id="326" r:id="rId27"/>
    <p:sldId id="327" r:id="rId28"/>
    <p:sldId id="309" r:id="rId29"/>
    <p:sldId id="311" r:id="rId30"/>
    <p:sldId id="310" r:id="rId31"/>
    <p:sldId id="312" r:id="rId32"/>
    <p:sldId id="31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3006" autoAdjust="0"/>
    <p:restoredTop sz="94660"/>
  </p:normalViewPr>
  <p:slideViewPr>
    <p:cSldViewPr>
      <p:cViewPr varScale="1">
        <p:scale>
          <a:sx n="98" d="100"/>
          <a:sy n="98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9" name="円/楕円 3">
            <a:extLst>
              <a:ext uri="{FF2B5EF4-FFF2-40B4-BE49-F238E27FC236}">
                <a16:creationId xmlns:a16="http://schemas.microsoft.com/office/drawing/2014/main" id="{B343F88B-3A41-4A13-BD53-119C196A7539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489E24-DDC8-4262-B8EA-CCA6A45F800C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11" name="弦 10">
            <a:extLst>
              <a:ext uri="{FF2B5EF4-FFF2-40B4-BE49-F238E27FC236}">
                <a16:creationId xmlns:a16="http://schemas.microsoft.com/office/drawing/2014/main" id="{B70FAEDE-DF5E-4C7F-9ABE-40BAD29AD2D0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E63C53-04F6-4BA3-9ED0-4D1314BEBF4B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32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148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36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5076056" y="2204864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関数が作るスコープを</a:t>
            </a:r>
            <a:r>
              <a:rPr lang="ja-JP" altLang="en-US" sz="2800" dirty="0">
                <a:solidFill>
                  <a:srgbClr val="FF0000"/>
                </a:solidFill>
              </a:rPr>
              <a:t>ローカルスコープ</a:t>
            </a:r>
            <a:r>
              <a:rPr lang="ja-JP" altLang="en-US" sz="2800" dirty="0"/>
              <a:t>と呼ぶ</a:t>
            </a:r>
            <a:endParaRPr lang="en-US" altLang="ja-JP" sz="2800" dirty="0"/>
          </a:p>
          <a:p>
            <a:r>
              <a:rPr lang="ja-JP" altLang="en-US" sz="2800" dirty="0"/>
              <a:t>ローカルスコープに住む変数を</a:t>
            </a:r>
            <a:r>
              <a:rPr lang="ja-JP" altLang="en-US" sz="2800" dirty="0">
                <a:solidFill>
                  <a:srgbClr val="FF0000"/>
                </a:solidFill>
              </a:rPr>
              <a:t>ローカル変数</a:t>
            </a:r>
            <a:r>
              <a:rPr lang="ja-JP" altLang="en-US" sz="2800" dirty="0"/>
              <a:t>と呼ぶ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199376" y="2556142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831206" y="201978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539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>
            <a:cxnSpLocks/>
          </p:cNvCxnSpPr>
          <p:nvPr/>
        </p:nvCxnSpPr>
        <p:spPr>
          <a:xfrm flipH="1">
            <a:off x="3014038" y="2427812"/>
            <a:ext cx="6854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なぜスコープが大事なのか？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将来</a:t>
            </a:r>
            <a:r>
              <a:rPr kumimoji="1" lang="ja-JP" altLang="en-US" sz="2800" dirty="0"/>
              <a:t>スコープ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名前解決</a:t>
            </a:r>
            <a:r>
              <a:rPr kumimoji="1" lang="en-US" altLang="ja-JP" sz="2800" dirty="0"/>
              <a:t>)</a:t>
            </a:r>
            <a:r>
              <a:rPr kumimoji="1" lang="ja-JP" altLang="en-US" sz="2800" dirty="0" err="1"/>
              <a:t>がら</a:t>
            </a:r>
            <a:r>
              <a:rPr kumimoji="1" lang="ja-JP" altLang="en-US" sz="2800" dirty="0"/>
              <a:t>みで問題が起きた</a:t>
            </a:r>
            <a:r>
              <a:rPr lang="ja-JP" altLang="en-US" sz="2800" dirty="0"/>
              <a:t>際</a:t>
            </a:r>
            <a:r>
              <a:rPr kumimoji="1" lang="ja-JP" altLang="en-US" sz="2800" dirty="0"/>
              <a:t>に「スコープ」という概念を知らなければ</a:t>
            </a:r>
            <a:r>
              <a:rPr lang="ja-JP" altLang="en-US" sz="2800" dirty="0"/>
              <a:t>問題解決方法を探すことができないから。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3501008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ローカル変数をグローバルスコープで参照しようとした</a:t>
            </a:r>
            <a:endParaRPr lang="en-US" altLang="ja-JP" sz="2400" dirty="0"/>
          </a:p>
          <a:p>
            <a:r>
              <a:rPr lang="ja-JP" altLang="en-US" sz="2400" dirty="0"/>
              <a:t>→「変数が未定義だ」というエラーが出る</a:t>
            </a:r>
            <a:endParaRPr lang="en-US" altLang="ja-JP" sz="2400" dirty="0"/>
          </a:p>
          <a:p>
            <a:r>
              <a:rPr kumimoji="1" lang="ja-JP" altLang="en-US" sz="2400" dirty="0"/>
              <a:t>　 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変数をちゃんと定義してるのに・・・？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544522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グローバル変数をローカルスコープで修正しようとした</a:t>
            </a:r>
            <a:endParaRPr lang="en-US" altLang="ja-JP" sz="2400" dirty="0"/>
          </a:p>
          <a:p>
            <a:r>
              <a:rPr lang="ja-JP" altLang="en-US" sz="2400" dirty="0"/>
              <a:t>→</a:t>
            </a:r>
            <a:r>
              <a:rPr lang="ja-JP" altLang="en-US" sz="2400" dirty="0">
                <a:solidFill>
                  <a:srgbClr val="FF0000"/>
                </a:solidFill>
              </a:rPr>
              <a:t>エラーは出ない</a:t>
            </a:r>
            <a:r>
              <a:rPr lang="ja-JP" altLang="en-US" sz="2400" dirty="0"/>
              <a:t>しグローバル変数も修正されない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/>
              <a:t>(</a:t>
            </a:r>
            <a:r>
              <a:rPr lang="ja-JP" altLang="en-US" sz="2400" dirty="0"/>
              <a:t>なんだかわからないが動作がおかしい・・・？</a:t>
            </a:r>
            <a:r>
              <a:rPr lang="en-US" altLang="ja-JP" sz="2400" dirty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29969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１：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２：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6166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E7E8168-CBE9-4469-BBC7-A52E54844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ロジスティック写像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CBAD-C017-44C6-B7D0-A0CBB0275F48}"/>
              </a:ext>
            </a:extLst>
          </p:cNvPr>
          <p:cNvSpPr txBox="1"/>
          <p:nvPr/>
        </p:nvSpPr>
        <p:spPr>
          <a:xfrm>
            <a:off x="827584" y="29249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/>
              <a:t>世代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8F4306-6138-4663-ABB9-A1B29CE0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5229200"/>
            <a:ext cx="765944" cy="765944"/>
          </a:xfrm>
          <a:prstGeom prst="rect">
            <a:avLst/>
          </a:prstGeom>
        </p:spPr>
      </p:pic>
      <p:sp>
        <p:nvSpPr>
          <p:cNvPr id="5" name="左中かっこ 4">
            <a:extLst>
              <a:ext uri="{FF2B5EF4-FFF2-40B4-BE49-F238E27FC236}">
                <a16:creationId xmlns:a16="http://schemas.microsoft.com/office/drawing/2014/main" id="{82F09652-AC83-47F3-A05F-89026C57C7FE}"/>
              </a:ext>
            </a:extLst>
          </p:cNvPr>
          <p:cNvSpPr/>
          <p:nvPr/>
        </p:nvSpPr>
        <p:spPr>
          <a:xfrm>
            <a:off x="4932040" y="1772816"/>
            <a:ext cx="504056" cy="1728192"/>
          </a:xfrm>
          <a:prstGeom prst="leftBrace">
            <a:avLst>
              <a:gd name="adj1" fmla="val 5536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6C8846-83E4-429E-8BE2-A8424A9C181D}"/>
              </a:ext>
            </a:extLst>
          </p:cNvPr>
          <p:cNvSpPr txBox="1"/>
          <p:nvPr/>
        </p:nvSpPr>
        <p:spPr>
          <a:xfrm>
            <a:off x="2483768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子供を作って死ぬ</a:t>
            </a:r>
          </a:p>
        </p:txBody>
      </p:sp>
      <p:sp>
        <p:nvSpPr>
          <p:cNvPr id="7" name="右矢印 16">
            <a:extLst>
              <a:ext uri="{FF2B5EF4-FFF2-40B4-BE49-F238E27FC236}">
                <a16:creationId xmlns:a16="http://schemas.microsoft.com/office/drawing/2014/main" id="{B3DE4039-A130-4BA3-BC2A-0F8F5F19CF2A}"/>
              </a:ext>
            </a:extLst>
          </p:cNvPr>
          <p:cNvSpPr/>
          <p:nvPr/>
        </p:nvSpPr>
        <p:spPr>
          <a:xfrm rot="19963877">
            <a:off x="3311046" y="2977227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17">
            <a:extLst>
              <a:ext uri="{FF2B5EF4-FFF2-40B4-BE49-F238E27FC236}">
                <a16:creationId xmlns:a16="http://schemas.microsoft.com/office/drawing/2014/main" id="{098D8E3E-5B0A-40B7-86A8-51B8ACCA46B7}"/>
              </a:ext>
            </a:extLst>
          </p:cNvPr>
          <p:cNvSpPr/>
          <p:nvPr/>
        </p:nvSpPr>
        <p:spPr>
          <a:xfrm>
            <a:off x="3275856" y="4077072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18">
            <a:extLst>
              <a:ext uri="{FF2B5EF4-FFF2-40B4-BE49-F238E27FC236}">
                <a16:creationId xmlns:a16="http://schemas.microsoft.com/office/drawing/2014/main" id="{41A57800-E402-4828-BB4F-405BFCB4017C}"/>
              </a:ext>
            </a:extLst>
          </p:cNvPr>
          <p:cNvSpPr/>
          <p:nvPr/>
        </p:nvSpPr>
        <p:spPr>
          <a:xfrm rot="1800000">
            <a:off x="3310347" y="5074884"/>
            <a:ext cx="616067" cy="3030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325258-FA1B-425C-A96C-D324C3D51A04}"/>
              </a:ext>
            </a:extLst>
          </p:cNvPr>
          <p:cNvSpPr txBox="1"/>
          <p:nvPr/>
        </p:nvSpPr>
        <p:spPr>
          <a:xfrm>
            <a:off x="6228184" y="10527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第</a:t>
            </a:r>
            <a:r>
              <a:rPr kumimoji="1" lang="en-US" altLang="ja-JP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/>
              <a:t>世代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4EF3F72-F80A-46DB-812C-5723AFADF380}"/>
              </a:ext>
            </a:extLst>
          </p:cNvPr>
          <p:cNvSpPr txBox="1"/>
          <p:nvPr/>
        </p:nvSpPr>
        <p:spPr>
          <a:xfrm>
            <a:off x="5940152" y="23488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十分栄養を蓄えたら</a:t>
            </a:r>
            <a:endParaRPr kumimoji="1" lang="en-US" altLang="ja-JP"/>
          </a:p>
          <a:p>
            <a:r>
              <a:rPr lang="ja-JP" altLang="en-US"/>
              <a:t>たくさん子供を作る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17C1EA-6F49-49A1-BA72-2384BB12F749}"/>
              </a:ext>
            </a:extLst>
          </p:cNvPr>
          <p:cNvSpPr txBox="1"/>
          <p:nvPr/>
        </p:nvSpPr>
        <p:spPr>
          <a:xfrm>
            <a:off x="5940152" y="407707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栄養がないと</a:t>
            </a:r>
            <a:endParaRPr kumimoji="1" lang="en-US" altLang="ja-JP"/>
          </a:p>
          <a:p>
            <a:r>
              <a:rPr lang="ja-JP" altLang="en-US"/>
              <a:t>子供も少ない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5E0DA0-C426-4D69-AF71-284887A49FE0}"/>
              </a:ext>
            </a:extLst>
          </p:cNvPr>
          <p:cNvSpPr txBox="1"/>
          <p:nvPr/>
        </p:nvSpPr>
        <p:spPr>
          <a:xfrm>
            <a:off x="6012160" y="530120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栄養がほとんどないと</a:t>
            </a:r>
            <a:endParaRPr kumimoji="1" lang="en-US" altLang="ja-JP"/>
          </a:p>
          <a:p>
            <a:r>
              <a:rPr lang="ja-JP" altLang="en-US"/>
              <a:t>子供を作ることができない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4720B3-42EB-4A06-AE7E-645EA122A76A}"/>
              </a:ext>
            </a:extLst>
          </p:cNvPr>
          <p:cNvSpPr txBox="1"/>
          <p:nvPr/>
        </p:nvSpPr>
        <p:spPr>
          <a:xfrm>
            <a:off x="1691680" y="623731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この振る舞いを数式で表現する</a:t>
            </a:r>
            <a:endParaRPr kumimoji="1" lang="ja-JP" altLang="en-US" sz="280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96F9BA1-2860-4367-810F-84443008BB2B}"/>
              </a:ext>
            </a:extLst>
          </p:cNvPr>
          <p:cNvGrpSpPr/>
          <p:nvPr/>
        </p:nvGrpSpPr>
        <p:grpSpPr>
          <a:xfrm>
            <a:off x="2843808" y="1844824"/>
            <a:ext cx="1368152" cy="680312"/>
            <a:chOff x="5580112" y="2708920"/>
            <a:chExt cx="2664296" cy="1324819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715AE6A8-C485-4DF0-AA39-E4A1FC08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2200" y="2852936"/>
              <a:ext cx="988976" cy="1180803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FCB30F02-0B00-4602-BD3B-321B2B48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2200" y="2708920"/>
              <a:ext cx="1038133" cy="339123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14A5CAA-A1EB-445A-8B78-78AA6C4B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112" y="3068960"/>
              <a:ext cx="1018262" cy="617746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92A6E92E-B586-48C8-9BA4-07912BA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6146" y="3099286"/>
              <a:ext cx="1018262" cy="617746"/>
            </a:xfrm>
            <a:prstGeom prst="rect">
              <a:avLst/>
            </a:prstGeom>
          </p:spPr>
        </p:pic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DFDFE273-3CFE-44D2-8C05-98DBBC350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3501007"/>
            <a:ext cx="1296144" cy="142763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D6770D3-01D5-4BC2-8790-9A204B0F4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88" y="1772816"/>
            <a:ext cx="495672" cy="54595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6A887FA-834D-43E5-9AFB-3DCE1150E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88" y="2348880"/>
            <a:ext cx="495672" cy="54595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BA04D84-318A-4DF2-9433-EFA799C8A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88" y="2924944"/>
            <a:ext cx="495672" cy="545957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1F11E2D-5AD5-4F48-BB82-F37EF05F3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88" y="4149080"/>
            <a:ext cx="495672" cy="5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2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7B0FC3-D961-49B0-9915-E9E9E1E61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ロジスティック写像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640D59-FB43-4DD6-B5DC-63FE06ED101F}"/>
              </a:ext>
            </a:extLst>
          </p:cNvPr>
          <p:cNvSpPr txBox="1"/>
          <p:nvPr/>
        </p:nvSpPr>
        <p:spPr>
          <a:xfrm>
            <a:off x="5580112" y="105273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</a:t>
            </a:r>
            <a:r>
              <a:rPr kumimoji="1" lang="ja-JP" altLang="en-US" sz="2000"/>
              <a:t>世代の個体数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A91D1E-8D3C-4B6C-9813-E4F6E32E313A}"/>
              </a:ext>
            </a:extLst>
          </p:cNvPr>
          <p:cNvSpPr txBox="1"/>
          <p:nvPr/>
        </p:nvSpPr>
        <p:spPr>
          <a:xfrm>
            <a:off x="827584" y="112474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第</a:t>
            </a:r>
            <a:r>
              <a:rPr kumimoji="1" lang="en-US" altLang="ja-JP" sz="2000">
                <a:latin typeface="Osaka Regular-Mono" panose="020B0600000000000000" pitchFamily="34" charset="-128"/>
                <a:ea typeface="Osaka Regular-Mono" panose="020B0600000000000000" pitchFamily="34" charset="-128"/>
              </a:rPr>
              <a:t>i+1</a:t>
            </a:r>
            <a:r>
              <a:rPr kumimoji="1" lang="ja-JP" altLang="en-US" sz="2000"/>
              <a:t>世代の個体数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891B70C-94FA-4CDD-A72E-57D352E30A7B}"/>
                  </a:ext>
                </a:extLst>
              </p:cNvPr>
              <p:cNvSpPr txBox="1"/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4000" b="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891B70C-94FA-4CDD-A72E-57D352E3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16832"/>
                <a:ext cx="5278433" cy="1256498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E95D5CB-8E2E-4712-A90D-D84B2BD0BE63}"/>
              </a:ext>
            </a:extLst>
          </p:cNvPr>
          <p:cNvSpPr/>
          <p:nvPr/>
        </p:nvSpPr>
        <p:spPr>
          <a:xfrm>
            <a:off x="1547664" y="2132856"/>
            <a:ext cx="1152128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E54643-064B-43F9-A409-79797B9782F0}"/>
              </a:ext>
            </a:extLst>
          </p:cNvPr>
          <p:cNvSpPr/>
          <p:nvPr/>
        </p:nvSpPr>
        <p:spPr>
          <a:xfrm>
            <a:off x="6228184" y="2132856"/>
            <a:ext cx="576064" cy="8640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2A2607-9AC1-4039-AF19-D593B98902C0}"/>
              </a:ext>
            </a:extLst>
          </p:cNvPr>
          <p:cNvSpPr/>
          <p:nvPr/>
        </p:nvSpPr>
        <p:spPr>
          <a:xfrm>
            <a:off x="3203848" y="1772816"/>
            <a:ext cx="2952328" cy="1512168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3F32A1E-BA98-4D39-95C2-EFED9D044730}"/>
              </a:ext>
            </a:extLst>
          </p:cNvPr>
          <p:cNvSpPr txBox="1"/>
          <p:nvPr/>
        </p:nvSpPr>
        <p:spPr>
          <a:xfrm>
            <a:off x="3131840" y="33569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一匹が生む次世代の個体数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403EE89-039B-4D05-8B64-3CBDBD48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91" y="4005064"/>
            <a:ext cx="1656184" cy="13911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A6D0EAA-674C-4C26-BCC7-D095CC4AE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509120"/>
            <a:ext cx="205223" cy="2160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018B93A-9EF2-4D07-BA71-2FB3BB518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581128"/>
            <a:ext cx="205223" cy="21602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EAC1C5-536D-4E8C-A5F7-0B23527C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3" y="4005064"/>
            <a:ext cx="1656184" cy="139119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1C88396-4F02-41AF-848E-241B58B91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653136"/>
            <a:ext cx="205223" cy="2160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84D08A3-5EF8-44FC-8DAF-2ECF65E8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581128"/>
            <a:ext cx="205223" cy="21602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0C95B21-C389-429E-8C14-0A02C0DD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6700490" y="4617963"/>
            <a:ext cx="205223" cy="21602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078D29E-2174-4DB6-AD67-19A0DABB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0">
            <a:off x="6126403" y="4471970"/>
            <a:ext cx="205223" cy="21602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34BD6D6-142C-4D74-A945-AEF87988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37640" y="4503720"/>
            <a:ext cx="205223" cy="21602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C90EBA0-83CB-46A7-8217-BF111931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0">
            <a:off x="6407364" y="4399962"/>
            <a:ext cx="205223" cy="21602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79301DA1-5A79-4FFD-A876-A2A48FB7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556475" y="4545954"/>
            <a:ext cx="205223" cy="2160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736F938-4E7F-40B3-9274-90787AB9B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124427" y="4617964"/>
            <a:ext cx="205223" cy="21602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F1C70FC-2CA8-44CC-960D-A4A0E64F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6844507" y="4545955"/>
            <a:ext cx="205223" cy="21602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D776AA6-EF12-409B-9AC3-CCA14528E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6274505" y="4550041"/>
            <a:ext cx="205223" cy="216024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0EDC7C3-C37C-4E96-9986-59013D7975B4}"/>
              </a:ext>
            </a:extLst>
          </p:cNvPr>
          <p:cNvSpPr txBox="1"/>
          <p:nvPr/>
        </p:nvSpPr>
        <p:spPr>
          <a:xfrm>
            <a:off x="2369369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011893"/>
                </a:solidFill>
              </a:rPr>
              <a:t>低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5EF587-12D1-4D31-910C-B4B3310B3DF6}"/>
              </a:ext>
            </a:extLst>
          </p:cNvPr>
          <p:cNvSpPr txBox="1"/>
          <p:nvPr/>
        </p:nvSpPr>
        <p:spPr>
          <a:xfrm>
            <a:off x="5840561" y="3861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人口密度</a:t>
            </a:r>
            <a:r>
              <a:rPr kumimoji="1" lang="ja-JP" altLang="en-US">
                <a:solidFill>
                  <a:srgbClr val="FF0000"/>
                </a:solidFill>
              </a:rPr>
              <a:t>高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E067A5E2-CF80-471E-9681-42CDC0A5CCEE}"/>
              </a:ext>
            </a:extLst>
          </p:cNvPr>
          <p:cNvSpPr/>
          <p:nvPr/>
        </p:nvSpPr>
        <p:spPr>
          <a:xfrm rot="5400000">
            <a:off x="2890876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7078134-0510-4D30-ADED-F47BA1F2FCCD}"/>
              </a:ext>
            </a:extLst>
          </p:cNvPr>
          <p:cNvSpPr txBox="1"/>
          <p:nvPr/>
        </p:nvSpPr>
        <p:spPr>
          <a:xfrm>
            <a:off x="1907704" y="5661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子供をたくさん生む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122B081-BE03-4F40-8E0F-2B7B3D0DE54A}"/>
              </a:ext>
            </a:extLst>
          </p:cNvPr>
          <p:cNvSpPr txBox="1"/>
          <p:nvPr/>
        </p:nvSpPr>
        <p:spPr>
          <a:xfrm>
            <a:off x="5148064" y="566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子供をほとんど産まない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44E4060A-1AED-40A8-9F69-06E17B550898}"/>
              </a:ext>
            </a:extLst>
          </p:cNvPr>
          <p:cNvSpPr/>
          <p:nvPr/>
        </p:nvSpPr>
        <p:spPr>
          <a:xfrm rot="5400000">
            <a:off x="6362068" y="5328942"/>
            <a:ext cx="295814" cy="240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358090DD-DA87-4250-B754-93A72A6FF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77600" y="4647736"/>
            <a:ext cx="205223" cy="216024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D4AF72A-EF79-41D1-8184-D34AA2BE2860}"/>
              </a:ext>
            </a:extLst>
          </p:cNvPr>
          <p:cNvSpPr txBox="1"/>
          <p:nvPr/>
        </p:nvSpPr>
        <p:spPr>
          <a:xfrm>
            <a:off x="2311678" y="62373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そのうち個体数が落ち着く？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83177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2B9B35-60DF-4ECD-86E5-F4B75509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ロジスティック写像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CF84631-26C4-4F16-BA0C-49D6EE288764}"/>
                  </a:ext>
                </a:extLst>
              </p:cNvPr>
              <p:cNvSpPr txBox="1"/>
              <p:nvPr/>
            </p:nvSpPr>
            <p:spPr>
              <a:xfrm>
                <a:off x="6444208" y="1180901"/>
                <a:ext cx="166712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CF84631-26C4-4F16-BA0C-49D6EE288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180901"/>
                <a:ext cx="1667123" cy="8794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FDC48D-9C97-4D0E-ABDC-704684E4EECB}"/>
              </a:ext>
            </a:extLst>
          </p:cNvPr>
          <p:cNvSpPr txBox="1"/>
          <p:nvPr/>
        </p:nvSpPr>
        <p:spPr>
          <a:xfrm>
            <a:off x="583673" y="14271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環境が許す最大値に対する個体数の割合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FEB0DF7-69CE-40AD-933E-D6211A8FB43F}"/>
                  </a:ext>
                </a:extLst>
              </p:cNvPr>
              <p:cNvSpPr txBox="1"/>
              <p:nvPr/>
            </p:nvSpPr>
            <p:spPr>
              <a:xfrm>
                <a:off x="2422180" y="2469246"/>
                <a:ext cx="42996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FEB0DF7-69CE-40AD-933E-D6211A8FB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80" y="2469246"/>
                <a:ext cx="429963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938F5B3-5832-438C-8CD8-C2591F365DA7}"/>
                  </a:ext>
                </a:extLst>
              </p:cNvPr>
              <p:cNvSpPr txBox="1"/>
              <p:nvPr/>
            </p:nvSpPr>
            <p:spPr>
              <a:xfrm>
                <a:off x="2771801" y="3906993"/>
                <a:ext cx="25534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938F5B3-5832-438C-8CD8-C2591F36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1" y="3906993"/>
                <a:ext cx="255345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88BD6B-565B-4CCC-9913-6216BAC99AC6}"/>
              </a:ext>
            </a:extLst>
          </p:cNvPr>
          <p:cNvSpPr txBox="1"/>
          <p:nvPr/>
        </p:nvSpPr>
        <p:spPr>
          <a:xfrm>
            <a:off x="611561" y="393777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定常状態なら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E23AA79-7879-4E59-AF97-BF38424E8F66}"/>
                  </a:ext>
                </a:extLst>
              </p:cNvPr>
              <p:cNvSpPr txBox="1"/>
              <p:nvPr/>
            </p:nvSpPr>
            <p:spPr>
              <a:xfrm>
                <a:off x="3704990" y="4653136"/>
                <a:ext cx="2307170" cy="115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ja-JP" sz="4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E23AA79-7879-4E59-AF97-BF38424E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90" y="4653136"/>
                <a:ext cx="2307170" cy="1156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89EF8A-38DF-4DB0-8F4E-F40187E7D3E1}"/>
              </a:ext>
            </a:extLst>
          </p:cNvPr>
          <p:cNvSpPr txBox="1"/>
          <p:nvPr/>
        </p:nvSpPr>
        <p:spPr>
          <a:xfrm>
            <a:off x="5436096" y="393777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だから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8FEFF08-9EC0-4843-B54A-B18C5C6AD5C0}"/>
              </a:ext>
            </a:extLst>
          </p:cNvPr>
          <p:cNvSpPr txBox="1"/>
          <p:nvPr/>
        </p:nvSpPr>
        <p:spPr>
          <a:xfrm>
            <a:off x="2179006" y="500560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定常解</a:t>
            </a:r>
            <a:endParaRPr kumimoji="1" lang="ja-JP" altLang="en-US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FAD65D-59E1-4F2E-83CB-105C5EFCC047}"/>
              </a:ext>
            </a:extLst>
          </p:cNvPr>
          <p:cNvSpPr txBox="1"/>
          <p:nvPr/>
        </p:nvSpPr>
        <p:spPr>
          <a:xfrm>
            <a:off x="755576" y="6079075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様々な　の値に対して、　の振る舞いを調べよ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BD5C3FF-BF21-4378-AF62-4B5C29980321}"/>
                  </a:ext>
                </a:extLst>
              </p:cNvPr>
              <p:cNvSpPr txBox="1"/>
              <p:nvPr/>
            </p:nvSpPr>
            <p:spPr>
              <a:xfrm>
                <a:off x="1763688" y="6048297"/>
                <a:ext cx="3530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BD5C3FF-BF21-4378-AF62-4B5C2998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048297"/>
                <a:ext cx="3530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84E6438-026D-46D0-BC43-534B9DC79F7E}"/>
                  </a:ext>
                </a:extLst>
              </p:cNvPr>
              <p:cNvSpPr txBox="1"/>
              <p:nvPr/>
            </p:nvSpPr>
            <p:spPr>
              <a:xfrm>
                <a:off x="4074939" y="6021288"/>
                <a:ext cx="3564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84E6438-026D-46D0-BC43-534B9DC7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939" y="6021288"/>
                <a:ext cx="35644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lang="en-US" altLang="ja-JP" dirty="0"/>
              <a:t>2</a:t>
            </a:r>
            <a:r>
              <a:rPr kumimoji="1" lang="en-US" altLang="ja-JP" dirty="0"/>
              <a:t>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か</a:t>
            </a:r>
            <a:r>
              <a:rPr kumimoji="1" lang="en-US" altLang="ja-JP" sz="3200" dirty="0"/>
              <a:t>3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C8E6F-8966-D44F-8450-98E4EE000D82}"/>
              </a:ext>
            </a:extLst>
          </p:cNvPr>
          <p:cNvSpPr txBox="1"/>
          <p:nvPr/>
        </p:nvSpPr>
        <p:spPr>
          <a:xfrm>
            <a:off x="467544" y="573325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</a:t>
            </a:r>
            <a:r>
              <a:rPr kumimoji="1" lang="ja-JP" altLang="en-US" sz="2400"/>
              <a:t>に収束する数字はどのような性質を持っているか考察せよ</a:t>
            </a:r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6D246F-9B8B-BA4E-91D3-E3468EFFE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暇で仕方ない人向け課題：社交数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C42971-E18D-4943-89AB-C19F2A0A9FF4}"/>
              </a:ext>
            </a:extLst>
          </p:cNvPr>
          <p:cNvSpPr txBox="1"/>
          <p:nvPr/>
        </p:nvSpPr>
        <p:spPr>
          <a:xfrm>
            <a:off x="179512" y="1124744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ある数</a:t>
            </a:r>
            <a:r>
              <a:rPr lang="en-US" altLang="ja-JP" sz="2400"/>
              <a:t>n</a:t>
            </a:r>
            <a:r>
              <a:rPr lang="ja-JP" altLang="en-US" sz="2400"/>
              <a:t>について、</a:t>
            </a:r>
            <a:r>
              <a:rPr lang="ja-JP" altLang="en-US" sz="2400">
                <a:solidFill>
                  <a:srgbClr val="FF0000"/>
                </a:solidFill>
              </a:rPr>
              <a:t>自分自身を除いた</a:t>
            </a:r>
            <a:r>
              <a:rPr lang="ja-JP" altLang="en-US" sz="2400"/>
              <a:t>約数の和を</a:t>
            </a:r>
            <a:r>
              <a:rPr lang="en-US" altLang="ja-JP" sz="2400"/>
              <a:t>f(n)</a:t>
            </a:r>
            <a:r>
              <a:rPr lang="ja-JP" altLang="en-US" sz="2400"/>
              <a:t>とする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4CD39E-B91D-D941-93E8-07C8F573C357}"/>
              </a:ext>
            </a:extLst>
          </p:cNvPr>
          <p:cNvSpPr txBox="1"/>
          <p:nvPr/>
        </p:nvSpPr>
        <p:spPr>
          <a:xfrm>
            <a:off x="395536" y="4509120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f(6) = 1 + 2 + 3 = 6</a:t>
            </a:r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/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EA4A-97AA-3348-9018-6E4CA5615ABF}"/>
              </a:ext>
            </a:extLst>
          </p:cNvPr>
          <p:cNvSpPr txBox="1"/>
          <p:nvPr/>
        </p:nvSpPr>
        <p:spPr>
          <a:xfrm>
            <a:off x="3059832" y="2492896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により数列                            を定める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/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=1+2+3=6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blipFill>
                <a:blip r:embed="rId3"/>
                <a:stretch>
                  <a:fillRect l="-2915" r="-1458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15840B-4E1B-454E-BFC5-446BA5EDED16}"/>
              </a:ext>
            </a:extLst>
          </p:cNvPr>
          <p:cNvSpPr txBox="1"/>
          <p:nvPr/>
        </p:nvSpPr>
        <p:spPr>
          <a:xfrm>
            <a:off x="251520" y="325536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この数列が「ループ」を作る時、その数列を社交数と呼ぶ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53DEF9-8A1D-B24E-900C-F8A00C6B4E61}"/>
              </a:ext>
            </a:extLst>
          </p:cNvPr>
          <p:cNvSpPr txBox="1"/>
          <p:nvPr/>
        </p:nvSpPr>
        <p:spPr>
          <a:xfrm>
            <a:off x="457200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f(220) = 284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AE8E6-BD12-6544-A810-CFC7E293AC9E}"/>
              </a:ext>
            </a:extLst>
          </p:cNvPr>
          <p:cNvSpPr txBox="1"/>
          <p:nvPr/>
        </p:nvSpPr>
        <p:spPr>
          <a:xfrm>
            <a:off x="673224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f(284) = 220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FC96F8-CC4F-A24C-A59D-D0021FCE9ED1}"/>
              </a:ext>
            </a:extLst>
          </p:cNvPr>
          <p:cNvSpPr txBox="1"/>
          <p:nvPr/>
        </p:nvSpPr>
        <p:spPr>
          <a:xfrm>
            <a:off x="323528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1: </a:t>
            </a:r>
            <a:r>
              <a:rPr kumimoji="1" lang="ja-JP" altLang="en-US" sz="2400"/>
              <a:t>完全数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0A7FF1-F4A7-0641-9FAB-E31B0A43CBA8}"/>
              </a:ext>
            </a:extLst>
          </p:cNvPr>
          <p:cNvSpPr txBox="1"/>
          <p:nvPr/>
        </p:nvSpPr>
        <p:spPr>
          <a:xfrm>
            <a:off x="5076056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2: </a:t>
            </a:r>
            <a:r>
              <a:rPr kumimoji="1" lang="ja-JP" altLang="en-US" sz="2400"/>
              <a:t>友愛数</a:t>
            </a:r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A512591D-E0F2-3A4A-A9EA-BE31154C3662}"/>
              </a:ext>
            </a:extLst>
          </p:cNvPr>
          <p:cNvSpPr/>
          <p:nvPr/>
        </p:nvSpPr>
        <p:spPr>
          <a:xfrm>
            <a:off x="2195736" y="5210036"/>
            <a:ext cx="355718" cy="406694"/>
          </a:xfrm>
          <a:custGeom>
            <a:avLst/>
            <a:gdLst>
              <a:gd name="connsiteX0" fmla="*/ 111760 w 355718"/>
              <a:gd name="connsiteY0" fmla="*/ 406694 h 406694"/>
              <a:gd name="connsiteX1" fmla="*/ 355600 w 355718"/>
              <a:gd name="connsiteY1" fmla="*/ 173014 h 406694"/>
              <a:gd name="connsiteX2" fmla="*/ 142240 w 355718"/>
              <a:gd name="connsiteY2" fmla="*/ 294 h 406694"/>
              <a:gd name="connsiteX3" fmla="*/ 0 w 355718"/>
              <a:gd name="connsiteY3" fmla="*/ 213654 h 40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18" h="406694">
                <a:moveTo>
                  <a:pt x="111760" y="406694"/>
                </a:moveTo>
                <a:cubicBezTo>
                  <a:pt x="231140" y="323720"/>
                  <a:pt x="350520" y="240747"/>
                  <a:pt x="355600" y="173014"/>
                </a:cubicBezTo>
                <a:cubicBezTo>
                  <a:pt x="360680" y="105281"/>
                  <a:pt x="201507" y="-6479"/>
                  <a:pt x="142240" y="294"/>
                </a:cubicBezTo>
                <a:cubicBezTo>
                  <a:pt x="82973" y="7067"/>
                  <a:pt x="41486" y="110360"/>
                  <a:pt x="0" y="2136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A28E56-AA35-FC4E-89F7-4D3E739BEF38}"/>
              </a:ext>
            </a:extLst>
          </p:cNvPr>
          <p:cNvSpPr/>
          <p:nvPr/>
        </p:nvSpPr>
        <p:spPr>
          <a:xfrm>
            <a:off x="1979712" y="542606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/>
              <a:t>6</a:t>
            </a:r>
            <a:endParaRPr lang="ja-JP" altLang="en-US" sz="28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B2A522-547F-0343-AD09-E96A8BFF1D8A}"/>
              </a:ext>
            </a:extLst>
          </p:cNvPr>
          <p:cNvSpPr txBox="1"/>
          <p:nvPr/>
        </p:nvSpPr>
        <p:spPr>
          <a:xfrm>
            <a:off x="6876256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284</a:t>
            </a:r>
            <a:endParaRPr kumimoji="1" lang="ja-JP" altLang="en-US" sz="2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E6C5DD4-3EBF-4A45-A3B6-F35FB7ABDBBC}"/>
              </a:ext>
            </a:extLst>
          </p:cNvPr>
          <p:cNvSpPr txBox="1"/>
          <p:nvPr/>
        </p:nvSpPr>
        <p:spPr>
          <a:xfrm>
            <a:off x="5580112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220</a:t>
            </a:r>
            <a:endParaRPr kumimoji="1" lang="ja-JP" altLang="en-US" sz="28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4D93C06-DAA0-704D-A92B-2337694A9954}"/>
              </a:ext>
            </a:extLst>
          </p:cNvPr>
          <p:cNvSpPr txBox="1"/>
          <p:nvPr/>
        </p:nvSpPr>
        <p:spPr>
          <a:xfrm>
            <a:off x="179512" y="61653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10</a:t>
            </a:r>
            <a:r>
              <a:rPr lang="ja-JP" altLang="en-US" sz="2400"/>
              <a:t>万以下の</a:t>
            </a:r>
            <a:r>
              <a:rPr lang="en-US" altLang="ja-JP" sz="2400"/>
              <a:t>n</a:t>
            </a:r>
            <a:r>
              <a:rPr lang="ja-JP" altLang="en-US" sz="2400"/>
              <a:t>について、ループ数が</a:t>
            </a:r>
            <a:r>
              <a:rPr lang="en-US" altLang="ja-JP" sz="2400"/>
              <a:t>3</a:t>
            </a:r>
            <a:r>
              <a:rPr lang="ja-JP" altLang="en-US" sz="2400"/>
              <a:t>以上の社交数を列挙せよ</a:t>
            </a:r>
            <a:endParaRPr kumimoji="1" lang="ja-JP" altLang="en-US" sz="2400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ACDD2ACB-575F-6B43-9B74-D6A84E2859C3}"/>
              </a:ext>
            </a:extLst>
          </p:cNvPr>
          <p:cNvSpPr/>
          <p:nvPr/>
        </p:nvSpPr>
        <p:spPr>
          <a:xfrm>
            <a:off x="6156176" y="4941168"/>
            <a:ext cx="864096" cy="288032"/>
          </a:xfrm>
          <a:custGeom>
            <a:avLst/>
            <a:gdLst>
              <a:gd name="connsiteX0" fmla="*/ 0 w 589280"/>
              <a:gd name="connsiteY0" fmla="*/ 284542 h 284542"/>
              <a:gd name="connsiteX1" fmla="*/ 264160 w 589280"/>
              <a:gd name="connsiteY1" fmla="*/ 62 h 284542"/>
              <a:gd name="connsiteX2" fmla="*/ 589280 w 589280"/>
              <a:gd name="connsiteY2" fmla="*/ 264222 h 28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284542">
                <a:moveTo>
                  <a:pt x="0" y="284542"/>
                </a:moveTo>
                <a:cubicBezTo>
                  <a:pt x="82973" y="143995"/>
                  <a:pt x="165947" y="3449"/>
                  <a:pt x="264160" y="62"/>
                </a:cubicBezTo>
                <a:cubicBezTo>
                  <a:pt x="362373" y="-3325"/>
                  <a:pt x="475826" y="130448"/>
                  <a:pt x="589280" y="26422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B1F635F8-9480-A544-9D93-95AC90E2D4A0}"/>
              </a:ext>
            </a:extLst>
          </p:cNvPr>
          <p:cNvSpPr/>
          <p:nvPr/>
        </p:nvSpPr>
        <p:spPr>
          <a:xfrm>
            <a:off x="6156176" y="5589240"/>
            <a:ext cx="936104" cy="347887"/>
          </a:xfrm>
          <a:custGeom>
            <a:avLst/>
            <a:gdLst>
              <a:gd name="connsiteX0" fmla="*/ 650240 w 650240"/>
              <a:gd name="connsiteY0" fmla="*/ 0 h 275879"/>
              <a:gd name="connsiteX1" fmla="*/ 294640 w 650240"/>
              <a:gd name="connsiteY1" fmla="*/ 274320 h 275879"/>
              <a:gd name="connsiteX2" fmla="*/ 0 w 650240"/>
              <a:gd name="connsiteY2" fmla="*/ 91440 h 27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240" h="275879">
                <a:moveTo>
                  <a:pt x="650240" y="0"/>
                </a:moveTo>
                <a:cubicBezTo>
                  <a:pt x="526626" y="129540"/>
                  <a:pt x="403013" y="259080"/>
                  <a:pt x="294640" y="274320"/>
                </a:cubicBezTo>
                <a:cubicBezTo>
                  <a:pt x="186267" y="289560"/>
                  <a:pt x="93133" y="190500"/>
                  <a:pt x="0" y="914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4644008" y="2420888"/>
                <a:ext cx="24439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420888"/>
                <a:ext cx="24439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86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237312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064642" y="23006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508772" y="1717655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 dirty="0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580112" y="1725071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 dirty="0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 dirty="0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 dirty="0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 dirty="0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2422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53944" y="2469877"/>
            <a:ext cx="2332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a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a" id="{3DB96F20-0EF9-8B4F-BC93-B9E47235E60F}" vid="{9381A9EF-1DE7-3545-B579-D14EB1C8536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mythema</Template>
  <TotalTime>2561</TotalTime>
  <Words>2019</Words>
  <Application>Microsoft Office PowerPoint</Application>
  <PresentationFormat>画面に合わせる (4:3)</PresentationFormat>
  <Paragraphs>364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HGｺﾞｼｯｸE</vt:lpstr>
      <vt:lpstr>Menlo</vt:lpstr>
      <vt:lpstr>Osaka Regular-Mono</vt:lpstr>
      <vt:lpstr>游ゴシック</vt:lpstr>
      <vt:lpstr>Arial</vt:lpstr>
      <vt:lpstr>Cambria Math</vt:lpstr>
      <vt:lpstr>Consolas</vt:lpstr>
      <vt:lpstr>mythema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455</cp:revision>
  <dcterms:created xsi:type="dcterms:W3CDTF">2019-01-02T05:23:01Z</dcterms:created>
  <dcterms:modified xsi:type="dcterms:W3CDTF">2021-10-12T08:41:14Z</dcterms:modified>
</cp:coreProperties>
</file>